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7" r:id="rId3"/>
    <p:sldId id="269" r:id="rId4"/>
    <p:sldId id="266" r:id="rId5"/>
    <p:sldId id="257" r:id="rId6"/>
    <p:sldId id="270" r:id="rId7"/>
    <p:sldId id="265" r:id="rId8"/>
    <p:sldId id="271" r:id="rId9"/>
    <p:sldId id="264" r:id="rId10"/>
    <p:sldId id="263" r:id="rId11"/>
    <p:sldId id="262" r:id="rId12"/>
    <p:sldId id="261" r:id="rId13"/>
    <p:sldId id="272" r:id="rId14"/>
    <p:sldId id="273" r:id="rId15"/>
    <p:sldId id="274" r:id="rId16"/>
    <p:sldId id="275" r:id="rId17"/>
    <p:sldId id="260" r:id="rId18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3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8258F-F197-4C15-B3B7-7ACFCAA748F8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47E58-B824-4D3A-A218-0504FA4C82B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424942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69AA-74C6-4CC9-B029-700B5749CD55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6F72-8F2A-46EB-AB68-FDB76FE44834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299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C1FB38B-A39D-4261-847F-667584A3F2FE}" type="datetimeFigureOut">
              <a:rPr lang="es-SV" smtClean="0"/>
              <a:t>21/11/2013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CA7D08F-16C1-4156-8361-364D1799BB6E}" type="slidenum">
              <a:rPr lang="es-SV" smtClean="0"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Decreto%20Ejecutivo%20No.%2032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1a_Convocatoria_proyecto_2014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956175"/>
            <a:ext cx="360362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3428" y="548680"/>
            <a:ext cx="83449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PROGRAMA DE PASANTÍAS,  EL SALVADOR EN EL PROGRAMA DE EDUCACIÓN FISCAL</a:t>
            </a:r>
            <a:endParaRPr lang="es-SV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235" y="2809279"/>
            <a:ext cx="2860765" cy="306896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355976" y="6237312"/>
            <a:ext cx="40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SV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Porto Alegre, 22 de noviembre de 2013</a:t>
            </a:r>
            <a:endParaRPr lang="es-SV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4969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1"/>
            <a:ext cx="3707904" cy="18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2465" y="63621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Programa de pasantías</a:t>
            </a:r>
            <a:endParaRPr lang="es-SV" sz="28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4" y="1628800"/>
            <a:ext cx="914646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es-SV" sz="2400" dirty="0" smtClean="0"/>
              <a:t>Especialización que se realiza con becarios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4094888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1"/>
            <a:ext cx="3707904" cy="18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2465" y="63621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Programa de pasantías</a:t>
            </a:r>
            <a:endParaRPr lang="es-SV" sz="28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32463"/>
          </a:xfrm>
        </p:spPr>
        <p:txBody>
          <a:bodyPr/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SV" b="0" dirty="0" smtClean="0"/>
              <a:t>Conocimiento en temas tributarios,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SV" b="0" dirty="0" smtClean="0"/>
              <a:t>Conocimiento de las actividades dentro de la institución,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SV" b="0" dirty="0" smtClean="0"/>
              <a:t>Primera experiencia laboral,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SV" b="0" dirty="0" smtClean="0"/>
              <a:t>Buena experiencia para la hoja de vida,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SV" b="0" dirty="0" smtClean="0"/>
              <a:t>Quedar dentro de la base de selección de personal para futuras contrataciones.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s-SV" b="0" dirty="0" smtClean="0"/>
              <a:t>Entre otras</a:t>
            </a:r>
          </a:p>
          <a:p>
            <a:endParaRPr lang="es-SV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es-SV" dirty="0" smtClean="0"/>
              <a:t>RESULTADOS PARA BECARIOS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94888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1"/>
            <a:ext cx="3707904" cy="18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2465" y="63621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Programa de pasantías</a:t>
            </a:r>
            <a:endParaRPr lang="es-SV" sz="28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9324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SV" sz="2000" b="0" dirty="0" smtClean="0"/>
              <a:t>Formación del nuevo Capital Humano,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SV" sz="2000" b="0" dirty="0" smtClean="0"/>
              <a:t>Asistencia mas personalizada a contribuyentes,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SV" sz="2000" b="0" dirty="0"/>
              <a:t>Mayor nivel de recaudación,  </a:t>
            </a:r>
            <a:endParaRPr lang="es-SV" sz="2000" b="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SV" sz="2000" b="0" dirty="0" smtClean="0"/>
              <a:t>Mayor cobertura de contribuyentes,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SV" sz="2000" b="0" dirty="0" smtClean="0"/>
              <a:t>Agentes multiplicadores de un cambio de cultura fiscal,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SV" sz="2000" b="0" dirty="0" smtClean="0"/>
              <a:t>Mas de 1,100 becarios,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SV" sz="2000" b="0" dirty="0" smtClean="0"/>
              <a:t>178 contrataciones hasta la fecha.</a:t>
            </a:r>
          </a:p>
          <a:p>
            <a:pPr marL="0" indent="0">
              <a:lnSpc>
                <a:spcPct val="150000"/>
              </a:lnSpc>
            </a:pPr>
            <a:endParaRPr lang="es-SV" sz="2000" b="0" dirty="0"/>
          </a:p>
          <a:p>
            <a:pPr>
              <a:lnSpc>
                <a:spcPct val="150000"/>
              </a:lnSpc>
            </a:pPr>
            <a:endParaRPr lang="es-SV" sz="2000" b="0" dirty="0" smtClean="0"/>
          </a:p>
          <a:p>
            <a:endParaRPr lang="es-SV" dirty="0" smtClean="0"/>
          </a:p>
          <a:p>
            <a:endParaRPr lang="es-SV" dirty="0"/>
          </a:p>
        </p:txBody>
      </p:sp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pPr algn="ctr"/>
            <a:r>
              <a:rPr lang="es-SV" sz="2400" dirty="0" smtClean="0"/>
              <a:t>RESULTADOS PARA ADMINISTRACION TRIBUTARIA</a:t>
            </a:r>
            <a:endParaRPr lang="es-SV" sz="2400" dirty="0"/>
          </a:p>
        </p:txBody>
      </p:sp>
    </p:spTree>
    <p:extLst>
      <p:ext uri="{BB962C8B-B14F-4D97-AF65-F5344CB8AC3E}">
        <p14:creationId xmlns:p14="http://schemas.microsoft.com/office/powerpoint/2010/main" val="4094888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ATENCIÓN EN RECREHACIENDA!</a:t>
            </a:r>
            <a:endParaRPr lang="es-SV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3070"/>
            <a:ext cx="4773082" cy="357981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19" y="3212976"/>
            <a:ext cx="4390181" cy="329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99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Atención en exprésate</a:t>
            </a:r>
            <a:endParaRPr lang="es-SV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5" y="1700808"/>
            <a:ext cx="4673195" cy="3504896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3501008"/>
            <a:ext cx="4475989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988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Colaboración de apoyo pedagógico</a:t>
            </a:r>
            <a:endParaRPr lang="es-SV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416490" cy="3312368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325800"/>
            <a:ext cx="4716016" cy="35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2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sz="3200" dirty="0" smtClean="0"/>
              <a:t>Hacienda va a la escuela y otras actividades</a:t>
            </a:r>
            <a:endParaRPr lang="es-SV" sz="32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4590256" cy="3442692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44" y="34290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20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sz="8800" dirty="0" smtClean="0"/>
              <a:t>gracias</a:t>
            </a:r>
            <a:endParaRPr lang="es-SV" sz="8800" dirty="0"/>
          </a:p>
        </p:txBody>
      </p:sp>
      <p:pic>
        <p:nvPicPr>
          <p:cNvPr id="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037096"/>
            <a:ext cx="1154687" cy="120330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58970" y="3587363"/>
            <a:ext cx="4293095" cy="2248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915816" y="3933056"/>
            <a:ext cx="6228184" cy="85606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SV" dirty="0" smtClean="0"/>
              <a:t>Programa de Educación Fiscal, El Salvador</a:t>
            </a:r>
          </a:p>
          <a:p>
            <a:pPr algn="ctr"/>
            <a:r>
              <a:rPr lang="es-SV" dirty="0" smtClean="0"/>
              <a:t>edufis@mh.gob.sv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6533363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97" y="2924944"/>
            <a:ext cx="6015175" cy="34700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67544" y="1052736"/>
            <a:ext cx="741682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800" b="1" dirty="0" smtClean="0">
                <a:latin typeface="Arial" pitchFamily="34" charset="0"/>
                <a:cs typeface="Arial" pitchFamily="34" charset="0"/>
              </a:rPr>
              <a:t>DATOS IMPORTANTES DE EL SALVADOR</a:t>
            </a:r>
          </a:p>
          <a:p>
            <a:endParaRPr lang="es-SV" dirty="0" smtClean="0"/>
          </a:p>
        </p:txBody>
      </p:sp>
      <p:sp>
        <p:nvSpPr>
          <p:cNvPr id="4" name="3 CuadroTexto"/>
          <p:cNvSpPr txBox="1"/>
          <p:nvPr/>
        </p:nvSpPr>
        <p:spPr>
          <a:xfrm>
            <a:off x="467544" y="2276872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 smtClean="0"/>
              <a:t>Población: 		Aproximadamente 6.3 millones de habitantes.</a:t>
            </a:r>
          </a:p>
          <a:p>
            <a:endParaRPr lang="es-SV" dirty="0" smtClean="0"/>
          </a:p>
          <a:p>
            <a:r>
              <a:rPr lang="es-SV" dirty="0" smtClean="0"/>
              <a:t>Extensión Territorial:	20.742 K2</a:t>
            </a:r>
          </a:p>
          <a:p>
            <a:endParaRPr lang="es-SV" dirty="0" smtClean="0"/>
          </a:p>
          <a:p>
            <a:r>
              <a:rPr lang="es-SV" dirty="0" smtClean="0"/>
              <a:t>Departamentos:		14</a:t>
            </a:r>
          </a:p>
          <a:p>
            <a:endParaRPr lang="es-SV" dirty="0" smtClean="0"/>
          </a:p>
          <a:p>
            <a:r>
              <a:rPr lang="es-SV" dirty="0" smtClean="0"/>
              <a:t>Municipios: 		262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Objetivo del programa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00628"/>
            <a:ext cx="8892480" cy="4344596"/>
          </a:xfrm>
        </p:spPr>
        <p:txBody>
          <a:bodyPr>
            <a:normAutofit fontScale="92500" lnSpcReduction="20000"/>
          </a:bodyPr>
          <a:lstStyle/>
          <a:p>
            <a:endParaRPr lang="es-SV" b="0" dirty="0"/>
          </a:p>
          <a:p>
            <a:pPr algn="just"/>
            <a:r>
              <a:rPr lang="es-SV" b="0" dirty="0" smtClean="0"/>
              <a:t>	</a:t>
            </a:r>
            <a:r>
              <a:rPr lang="es-SV" sz="3100" b="0" dirty="0"/>
              <a:t>Desarrollar capacidades de fiscalización, así como conocimientos prácticos y teóricos relacionados con la política fiscal, auditoría, normas de contabilidad, presupuesto, tesorería, derecho </a:t>
            </a:r>
            <a:r>
              <a:rPr lang="es-SV" sz="3100" b="0" dirty="0" smtClean="0"/>
              <a:t>tributario, </a:t>
            </a:r>
            <a:r>
              <a:rPr lang="es-SV" sz="3100" b="0" dirty="0"/>
              <a:t>temas aduaneros, temas de recaudación, custodia y erogación de los recursos financieros del </a:t>
            </a:r>
            <a:r>
              <a:rPr lang="es-SV" sz="3100" b="0" dirty="0" smtClean="0"/>
              <a:t>Estado, educación ciudadana; entre </a:t>
            </a:r>
            <a:r>
              <a:rPr lang="es-SV" sz="3100" b="0" dirty="0"/>
              <a:t>otros, con el fin de generar conocimientos y formación de capital humano a becarios con perspectiva de mediano plazo.</a:t>
            </a:r>
          </a:p>
        </p:txBody>
      </p:sp>
    </p:spTree>
    <p:extLst>
      <p:ext uri="{BB962C8B-B14F-4D97-AF65-F5344CB8AC3E}">
        <p14:creationId xmlns:p14="http://schemas.microsoft.com/office/powerpoint/2010/main" val="27629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1" t="29068" r="11558"/>
          <a:stretch/>
        </p:blipFill>
        <p:spPr>
          <a:xfrm>
            <a:off x="4499993" y="1628800"/>
            <a:ext cx="3975698" cy="2880320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Como Nace nuestro programa</a:t>
            </a:r>
            <a:endParaRPr lang="es-SV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1"/>
            <a:ext cx="3707904" cy="18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2465" y="63621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Programa de pasantías</a:t>
            </a:r>
            <a:endParaRPr lang="es-SV" sz="28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SV" dirty="0" smtClean="0"/>
              <a:t>	Nace mediante un decreto Ejecutivo          N° 32</a:t>
            </a:r>
            <a:r>
              <a:rPr lang="es-SV" dirty="0" smtClean="0">
                <a:hlinkClick r:id="rId4" action="ppaction://hlinkfile"/>
              </a:rPr>
              <a:t>Decreto Ejecutivo No. 32.pdf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94888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Se realiza convocatoria en la web</a:t>
            </a:r>
            <a:endParaRPr lang="es-SV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1"/>
            <a:ext cx="3707904" cy="18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2465" y="63621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Programa de pasantías</a:t>
            </a:r>
            <a:endParaRPr lang="es-SV" sz="28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8" name="7 Marcador de contenido">
            <a:hlinkClick r:id="rId3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290" y="1100137"/>
            <a:ext cx="3090177" cy="3932953"/>
          </a:xfrm>
        </p:spPr>
      </p:pic>
    </p:spTree>
    <p:extLst>
      <p:ext uri="{BB962C8B-B14F-4D97-AF65-F5344CB8AC3E}">
        <p14:creationId xmlns:p14="http://schemas.microsoft.com/office/powerpoint/2010/main" val="1061598631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 algn="just">
              <a:buFont typeface="Arial" charset="0"/>
              <a:buChar char="•"/>
              <a:defRPr/>
            </a:pPr>
            <a:endParaRPr kumimoji="0" lang="es-SV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1"/>
            <a:ext cx="3707904" cy="18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2465" y="63621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Programa de pasantías</a:t>
            </a:r>
            <a:endParaRPr lang="es-SV" sz="28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768532"/>
          </a:xfrm>
        </p:spPr>
        <p:txBody>
          <a:bodyPr/>
          <a:lstStyle/>
          <a:p>
            <a:pPr algn="just"/>
            <a:r>
              <a:rPr lang="es-SV" dirty="0" smtClean="0"/>
              <a:t>	</a:t>
            </a:r>
            <a:r>
              <a:rPr lang="es-SV" sz="2400" dirty="0" smtClean="0"/>
              <a:t>INDUCCIÓN</a:t>
            </a:r>
          </a:p>
          <a:p>
            <a:pPr algn="just"/>
            <a:endParaRPr lang="es-SV" dirty="0" smtClean="0"/>
          </a:p>
          <a:p>
            <a:pPr algn="just"/>
            <a:r>
              <a:rPr lang="es-SV" sz="2400" b="0" dirty="0"/>
              <a:t>	</a:t>
            </a:r>
            <a:r>
              <a:rPr lang="es-SV" sz="2400" b="0" dirty="0" smtClean="0"/>
              <a:t>Al </a:t>
            </a:r>
            <a:r>
              <a:rPr lang="es-SV" sz="2400" b="0" dirty="0"/>
              <a:t>inicio del programa, los becarios </a:t>
            </a:r>
            <a:r>
              <a:rPr lang="es-SV" sz="2400" b="0" dirty="0" smtClean="0"/>
              <a:t>reciben </a:t>
            </a:r>
            <a:r>
              <a:rPr lang="es-SV" sz="2400" b="0" dirty="0"/>
              <a:t>un proceso de inducción práctica, siendo responsabilidad de la Unidad a la cual fueren asignados, la inducción en cuanto a las funciones a desarrollar.</a:t>
            </a:r>
          </a:p>
          <a:p>
            <a:pPr algn="just"/>
            <a:endParaRPr lang="es-SV" sz="2400" b="0" dirty="0"/>
          </a:p>
        </p:txBody>
      </p:sp>
    </p:spTree>
    <p:extLst>
      <p:ext uri="{BB962C8B-B14F-4D97-AF65-F5344CB8AC3E}">
        <p14:creationId xmlns:p14="http://schemas.microsoft.com/office/powerpoint/2010/main" val="273975037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sz="2400" dirty="0" smtClean="0"/>
              <a:t>Cuales son las funciones de nuestros becarios</a:t>
            </a:r>
            <a:endParaRPr lang="es-SV" sz="2400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1"/>
            <a:ext cx="3707904" cy="18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2465" y="63621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Programa de pasantías</a:t>
            </a:r>
            <a:endParaRPr lang="es-SV" sz="28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SV" dirty="0" smtClean="0"/>
              <a:t>1. Atención en espacios lúdicos como talleristas: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b="0" dirty="0" smtClean="0"/>
              <a:t>RecreHacienda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SV" b="0" dirty="0" smtClean="0"/>
              <a:t>Exprésate</a:t>
            </a:r>
          </a:p>
          <a:p>
            <a:pPr marL="0" indent="0"/>
            <a:endParaRPr lang="es-SV" b="0" dirty="0"/>
          </a:p>
          <a:p>
            <a:pPr marL="0" indent="0"/>
            <a:r>
              <a:rPr lang="es-SV" dirty="0" smtClean="0"/>
              <a:t>2. </a:t>
            </a:r>
            <a:r>
              <a:rPr lang="es-SV" dirty="0" smtClean="0"/>
              <a:t>Coordinación </a:t>
            </a:r>
            <a:r>
              <a:rPr lang="es-SV" dirty="0" smtClean="0"/>
              <a:t>a nivel de espacios </a:t>
            </a:r>
            <a:r>
              <a:rPr lang="es-SV" dirty="0" smtClean="0"/>
              <a:t>lúdicos, </a:t>
            </a:r>
            <a:r>
              <a:rPr lang="es-SV" dirty="0" smtClean="0"/>
              <a:t>desde  programación hasta la </a:t>
            </a:r>
            <a:r>
              <a:rPr lang="es-SV" dirty="0" smtClean="0"/>
              <a:t>ejecución,</a:t>
            </a:r>
            <a:endParaRPr lang="es-SV" dirty="0" smtClean="0"/>
          </a:p>
          <a:p>
            <a:pPr marL="0" indent="0"/>
            <a:endParaRPr lang="es-SV" dirty="0"/>
          </a:p>
          <a:p>
            <a:pPr marL="0" indent="0"/>
            <a:r>
              <a:rPr lang="es-SV" dirty="0" smtClean="0"/>
              <a:t>3. </a:t>
            </a:r>
            <a:r>
              <a:rPr lang="es-SV" dirty="0" smtClean="0"/>
              <a:t>Este año parte de las funciones fueron atender la plataforma virtual,</a:t>
            </a:r>
          </a:p>
          <a:p>
            <a:pPr marL="0" indent="0"/>
            <a:endParaRPr lang="es-SV" dirty="0" smtClean="0"/>
          </a:p>
          <a:p>
            <a:pPr marL="0" indent="0"/>
            <a:r>
              <a:rPr lang="es-SV" dirty="0" smtClean="0"/>
              <a:t>4. Acompañamiento a capacitaciones como apoyo pedagógico,</a:t>
            </a:r>
          </a:p>
          <a:p>
            <a:pPr marL="0" indent="0"/>
            <a:endParaRPr lang="es-SV" dirty="0"/>
          </a:p>
          <a:p>
            <a:pPr marL="0" indent="0"/>
            <a:r>
              <a:rPr lang="es-SV" dirty="0" smtClean="0"/>
              <a:t>5. Elaboración de documentos necesarios para la unidad,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094888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 startAt="6"/>
            </a:pPr>
            <a:r>
              <a:rPr lang="es-SV" dirty="0" smtClean="0"/>
              <a:t>Colaboración en el área de asistencia tributaria cuando lo solicitan,</a:t>
            </a:r>
          </a:p>
          <a:p>
            <a:pPr>
              <a:buAutoNum type="arabicPeriod" startAt="6"/>
            </a:pPr>
            <a:endParaRPr lang="es-SV" dirty="0"/>
          </a:p>
          <a:p>
            <a:pPr>
              <a:buAutoNum type="arabicPeriod" startAt="6"/>
            </a:pPr>
            <a:r>
              <a:rPr lang="es-SV" dirty="0" smtClean="0"/>
              <a:t>Colaboración en actividades fuera de la oficina,</a:t>
            </a:r>
          </a:p>
          <a:p>
            <a:pPr>
              <a:buAutoNum type="arabicPeriod" startAt="6"/>
            </a:pPr>
            <a:endParaRPr lang="es-SV" dirty="0"/>
          </a:p>
          <a:p>
            <a:pPr>
              <a:buAutoNum type="arabicPeriod" startAt="6"/>
            </a:pPr>
            <a:r>
              <a:rPr lang="es-SV" dirty="0" smtClean="0"/>
              <a:t>Entre otras.</a:t>
            </a:r>
            <a:endParaRPr lang="es-SV" dirty="0"/>
          </a:p>
          <a:p>
            <a:pPr>
              <a:buAutoNum type="arabicPeriod" startAt="6"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335074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SV" dirty="0" smtClean="0"/>
              <a:t>Becas para el 2014</a:t>
            </a:r>
            <a:endParaRPr lang="es-SV" dirty="0"/>
          </a:p>
        </p:txBody>
      </p:sp>
      <p:pic>
        <p:nvPicPr>
          <p:cNvPr id="17" name="16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822325" y="1526597"/>
            <a:ext cx="7521575" cy="2726893"/>
          </a:xfr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196752"/>
            <a:ext cx="8229600" cy="28803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SV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33091"/>
            <a:ext cx="3707904" cy="1852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-2465" y="6362164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SV" sz="2800" dirty="0" smtClean="0">
                <a:solidFill>
                  <a:srgbClr val="FFFFFF"/>
                </a:solidFill>
                <a:latin typeface="Franklin Gothic Medium"/>
                <a:ea typeface="+mj-ea"/>
                <a:cs typeface="+mj-cs"/>
              </a:rPr>
              <a:t>Programa de pasantías</a:t>
            </a:r>
            <a:endParaRPr lang="es-SV" sz="2800" dirty="0">
              <a:solidFill>
                <a:srgbClr val="FFFFFF"/>
              </a:solidFill>
              <a:latin typeface="Franklin Gothic Medium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" y="1340767"/>
            <a:ext cx="8970014" cy="3692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888642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Personalizado 9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F0066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1152</TotalTime>
  <Words>280</Words>
  <Application>Microsoft Office PowerPoint</Application>
  <PresentationFormat>Presentación en pantalla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8" baseType="lpstr">
      <vt:lpstr>Ángulos</vt:lpstr>
      <vt:lpstr>Presentación de PowerPoint</vt:lpstr>
      <vt:lpstr>Presentación de PowerPoint</vt:lpstr>
      <vt:lpstr>Objetivo del programa</vt:lpstr>
      <vt:lpstr>Como Nace nuestro programa</vt:lpstr>
      <vt:lpstr>Se realiza convocatoria en la web</vt:lpstr>
      <vt:lpstr>Presentación de PowerPoint</vt:lpstr>
      <vt:lpstr>Cuales son las funciones de nuestros becarios</vt:lpstr>
      <vt:lpstr>Presentación de PowerPoint</vt:lpstr>
      <vt:lpstr>Becas para el 2014</vt:lpstr>
      <vt:lpstr>Especialización que se realiza con becarios</vt:lpstr>
      <vt:lpstr>RESULTADOS PARA BECARIOS</vt:lpstr>
      <vt:lpstr>RESULTADOS PARA ADMINISTRACION TRIBUTARIA</vt:lpstr>
      <vt:lpstr>ATENCIÓN EN RECREHACIENDA!</vt:lpstr>
      <vt:lpstr>Atención en exprésate</vt:lpstr>
      <vt:lpstr>Colaboración de apoyo pedagógico</vt:lpstr>
      <vt:lpstr>Hacienda va a la escuela y otras actividades</vt:lpstr>
      <vt:lpstr>gracias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Mejia</dc:creator>
  <cp:lastModifiedBy>Wendy Yamilet Gonzalez Magarien</cp:lastModifiedBy>
  <cp:revision>100</cp:revision>
  <dcterms:created xsi:type="dcterms:W3CDTF">2013-04-29T19:23:38Z</dcterms:created>
  <dcterms:modified xsi:type="dcterms:W3CDTF">2013-11-22T04:11:40Z</dcterms:modified>
</cp:coreProperties>
</file>